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20" r:id="rId3"/>
    <p:sldId id="258" r:id="rId4"/>
    <p:sldId id="264" r:id="rId5"/>
    <p:sldId id="293" r:id="rId6"/>
    <p:sldId id="321" r:id="rId7"/>
    <p:sldId id="308" r:id="rId8"/>
    <p:sldId id="295" r:id="rId9"/>
    <p:sldId id="296" r:id="rId10"/>
    <p:sldId id="262" r:id="rId11"/>
    <p:sldId id="304" r:id="rId12"/>
    <p:sldId id="305" r:id="rId13"/>
    <p:sldId id="310" r:id="rId14"/>
    <p:sldId id="309" r:id="rId15"/>
    <p:sldId id="306" r:id="rId16"/>
    <p:sldId id="318" r:id="rId17"/>
    <p:sldId id="311" r:id="rId18"/>
    <p:sldId id="313" r:id="rId19"/>
    <p:sldId id="314" r:id="rId20"/>
    <p:sldId id="319" r:id="rId21"/>
    <p:sldId id="315" r:id="rId22"/>
    <p:sldId id="322" r:id="rId23"/>
    <p:sldId id="298" r:id="rId24"/>
    <p:sldId id="301" r:id="rId25"/>
    <p:sldId id="316" r:id="rId26"/>
    <p:sldId id="303" r:id="rId27"/>
    <p:sldId id="317" r:id="rId28"/>
    <p:sldId id="323" r:id="rId29"/>
    <p:sldId id="277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00"/>
    <a:srgbClr val="3333CC"/>
    <a:srgbClr val="D60093"/>
    <a:srgbClr val="CC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885DB1B-3022-4D1D-8EFD-5CB82D480AA5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A2257EF-E29B-401E-B0DD-D9D03DC003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4593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F4351-E4F4-4BBA-9D5F-A71D30F5616F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C1AE350-7CAE-4ECD-B1D0-68A8E0C9809D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61B6-61EB-4339-B2CC-1A96D57696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32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54A3-B4AD-4F43-8122-5B6533718359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8398-E0B3-4F34-9F12-494C974EAC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91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7D5B-A1BA-40DB-A03E-747E0F55A259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6ED-991A-44EB-8AAC-F8FC4FD902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74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C377-3543-4226-9118-E951B8F124DE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A26C-9A0B-4F7E-B69B-95DFEBC4D3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34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CC085D5-031B-4B61-9A23-6A292CF7F1F8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52A15-76C8-448C-BDD4-BFC22A1D26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68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DB0A-3AC3-4472-9B80-DFD4EE702A57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A5B3-BF51-4785-A880-3FAA16EFB8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11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7954-B81E-4758-BE88-2C25E62BBCDE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44EC-FDFF-4E2C-8A10-361C99E10D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86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E396-99B0-4EFE-9487-D9841F94EF03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BBDF-06A0-4C5D-9DA0-A95500741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15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E760-4FF1-49AD-A6A6-34066491D41C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2AE2-B591-43A4-BA81-812E3B2DDB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2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4213E9-F17C-4234-BF14-AEAA99A852DC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7923-F0BB-4708-88E8-4722A66A2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87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C9CD647-7581-45F9-9EF1-ED3689C3C4DA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8772-9BA6-40D7-86BF-EDBFBA5229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62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schemeClr val="bg1">
                <a:tint val="86000"/>
                <a:alpha val="90000"/>
              </a:schemeClr>
              <a:schemeClr val="bg1">
                <a:shade val="49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5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26F547-AD42-4A6C-B6C0-66F96E23A856}" type="datetimeFigureOut">
              <a:rPr lang="zh-TW" altLang="en-US"/>
              <a:pPr>
                <a:defRPr/>
              </a:pPr>
              <a:t>2013/4/1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5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88A692-0B4D-4956-AC48-660656766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53" r:id="rId4"/>
    <p:sldLayoutId id="2147483854" r:id="rId5"/>
    <p:sldLayoutId id="2147483855" r:id="rId6"/>
    <p:sldLayoutId id="2147483856" r:id="rId7"/>
    <p:sldLayoutId id="2147483862" r:id="rId8"/>
    <p:sldLayoutId id="2147483863" r:id="rId9"/>
    <p:sldLayoutId id="2147483857" r:id="rId10"/>
    <p:sldLayoutId id="214748385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ea typeface="新細明體" charset="-120"/>
          <a:cs typeface="Tunga" pitchFamily="2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43325" y="3721100"/>
            <a:ext cx="5121275" cy="2371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Date: 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2013/4/1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Jaime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I.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Lopez-</a:t>
            </a:r>
            <a:r>
              <a:rPr lang="en-US" altLang="zh-TW" sz="2000" dirty="0" err="1" smtClean="0">
                <a:solidFill>
                  <a:schemeClr val="bg1">
                    <a:lumMod val="50000"/>
                  </a:schemeClr>
                </a:solidFill>
              </a:rPr>
              <a:t>Veyna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Victor J. </a:t>
            </a:r>
            <a:endParaRPr lang="en-US" altLang="zh-TW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               Sosa-Sosa, 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Ivan Lopez-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</a:rPr>
              <a:t>Arevalo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KEYS’12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Advisor: 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Jia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-ling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Koh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Speaker: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Chen-Yu Huang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7171" name="文字方塊 4"/>
          <p:cNvSpPr txBox="1">
            <a:spLocks noChangeArrowheads="1"/>
          </p:cNvSpPr>
          <p:nvPr/>
        </p:nvSpPr>
        <p:spPr bwMode="auto">
          <a:xfrm>
            <a:off x="3408363" y="2060575"/>
            <a:ext cx="576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KESOSD : Keyword Search Over Structured Data</a:t>
            </a:r>
            <a:endParaRPr kumimoji="0" lang="zh-TW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Tuple Units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Choose a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root node </a:t>
            </a:r>
            <a:r>
              <a:rPr lang="en-US" altLang="zh-TW" sz="2600" dirty="0" smtClean="0">
                <a:solidFill>
                  <a:schemeClr val="tx1"/>
                </a:solidFill>
              </a:rPr>
              <a:t>of the data graph and the set of neighbors or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adjacent nodes</a:t>
            </a:r>
            <a:r>
              <a:rPr lang="en-US" altLang="zh-TW" sz="2600" dirty="0" smtClean="0">
                <a:solidFill>
                  <a:schemeClr val="tx1"/>
                </a:solidFill>
              </a:rPr>
              <a:t> connected by primary or foreign key, is called a Tuple Unit.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32100"/>
            <a:ext cx="389572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852738"/>
            <a:ext cx="4895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橢圓 19"/>
          <p:cNvSpPr/>
          <p:nvPr/>
        </p:nvSpPr>
        <p:spPr>
          <a:xfrm>
            <a:off x="4219575" y="2997200"/>
            <a:ext cx="423863" cy="3603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219575" y="4149725"/>
            <a:ext cx="423863" cy="358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5580063" y="4164013"/>
            <a:ext cx="425450" cy="360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>
            <a:off x="4425950" y="3357563"/>
            <a:ext cx="0" cy="792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4430713" y="3381375"/>
            <a:ext cx="1362075" cy="792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705350"/>
            <a:ext cx="4886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Tuple Units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Choose a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root node </a:t>
            </a:r>
            <a:r>
              <a:rPr lang="en-US" altLang="zh-TW" sz="2600" dirty="0" smtClean="0">
                <a:solidFill>
                  <a:schemeClr val="tx1"/>
                </a:solidFill>
              </a:rPr>
              <a:t>of the data graph and the set of neighbors or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adjacent nodes </a:t>
            </a:r>
            <a:r>
              <a:rPr lang="en-US" altLang="zh-TW" sz="2600" dirty="0" smtClean="0">
                <a:solidFill>
                  <a:schemeClr val="tx1"/>
                </a:solidFill>
              </a:rPr>
              <a:t>connected by primary or foreign key, is called a Tuple Unit.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32100"/>
            <a:ext cx="389572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852738"/>
            <a:ext cx="4895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705350"/>
            <a:ext cx="4886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480050"/>
            <a:ext cx="4838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橢圓 37"/>
          <p:cNvSpPr/>
          <p:nvPr/>
        </p:nvSpPr>
        <p:spPr>
          <a:xfrm>
            <a:off x="5629275" y="2997200"/>
            <a:ext cx="425450" cy="36036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4899025" y="4173538"/>
            <a:ext cx="425450" cy="36036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5624513" y="4178300"/>
            <a:ext cx="422275" cy="36036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" name="直線接點 28"/>
          <p:cNvCxnSpPr>
            <a:endCxn id="41" idx="0"/>
          </p:cNvCxnSpPr>
          <p:nvPr/>
        </p:nvCxnSpPr>
        <p:spPr>
          <a:xfrm flipH="1">
            <a:off x="5111750" y="3381375"/>
            <a:ext cx="730250" cy="79216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H="1">
            <a:off x="5784850" y="3367088"/>
            <a:ext cx="50800" cy="79216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Tuple Units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Choose a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root node </a:t>
            </a:r>
            <a:r>
              <a:rPr lang="en-US" altLang="zh-TW" sz="2600" dirty="0" smtClean="0">
                <a:solidFill>
                  <a:schemeClr val="tx1"/>
                </a:solidFill>
              </a:rPr>
              <a:t>of the data graph and the set of neighbors or </a:t>
            </a:r>
            <a:r>
              <a:rPr lang="en-US" altLang="zh-TW" sz="2600" b="1" dirty="0" smtClean="0">
                <a:solidFill>
                  <a:schemeClr val="tx1"/>
                </a:solidFill>
              </a:rPr>
              <a:t>adjacent nodes </a:t>
            </a:r>
            <a:r>
              <a:rPr lang="en-US" altLang="zh-TW" sz="2600" dirty="0" smtClean="0">
                <a:solidFill>
                  <a:schemeClr val="tx1"/>
                </a:solidFill>
              </a:rPr>
              <a:t>connected by primary or foreign key, is called a Tuple Unit.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32100"/>
            <a:ext cx="389572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852738"/>
            <a:ext cx="4895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705350"/>
            <a:ext cx="4886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6083300"/>
            <a:ext cx="4457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480050"/>
            <a:ext cx="4838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橢圓 47"/>
          <p:cNvSpPr/>
          <p:nvPr/>
        </p:nvSpPr>
        <p:spPr>
          <a:xfrm>
            <a:off x="4919663" y="4168775"/>
            <a:ext cx="425450" cy="36512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5630863" y="3006725"/>
            <a:ext cx="425450" cy="36036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7740650" y="2997200"/>
            <a:ext cx="425450" cy="36036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3" name="直線接點 32"/>
          <p:cNvCxnSpPr/>
          <p:nvPr/>
        </p:nvCxnSpPr>
        <p:spPr>
          <a:xfrm flipV="1">
            <a:off x="5132388" y="3370263"/>
            <a:ext cx="731837" cy="7826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48" idx="0"/>
            <a:endCxn id="50" idx="4"/>
          </p:cNvCxnSpPr>
          <p:nvPr/>
        </p:nvCxnSpPr>
        <p:spPr>
          <a:xfrm flipV="1">
            <a:off x="5132388" y="3357563"/>
            <a:ext cx="2820987" cy="8112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Virtual Document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850" y="1519238"/>
            <a:ext cx="8596313" cy="4608512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Create a new document for each neighbor of the node, and all these documents together compose a single Virtual Document.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Ex: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6394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978150"/>
            <a:ext cx="4895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橢圓 15"/>
          <p:cNvSpPr/>
          <p:nvPr/>
        </p:nvSpPr>
        <p:spPr>
          <a:xfrm>
            <a:off x="1598613" y="3146425"/>
            <a:ext cx="423862" cy="3603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550988" y="4319588"/>
            <a:ext cx="423862" cy="360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965450" y="4319588"/>
            <a:ext cx="423863" cy="360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1763713" y="3455988"/>
            <a:ext cx="47625" cy="863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811338" y="3455988"/>
            <a:ext cx="1366837" cy="863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Virtual Document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850" y="1519238"/>
            <a:ext cx="8596313" cy="4608512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Create a new document for each neighbor of the node, and all these documents together compose a single Virtual Document.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Ex: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6394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949950"/>
            <a:ext cx="49688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493963" y="5099050"/>
            <a:ext cx="5097462" cy="320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6365875"/>
            <a:ext cx="4968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543175" y="5099050"/>
            <a:ext cx="863600" cy="3222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06775" y="5419725"/>
            <a:ext cx="4233863" cy="2794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049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978150"/>
            <a:ext cx="4895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橢圓 15"/>
          <p:cNvSpPr/>
          <p:nvPr/>
        </p:nvSpPr>
        <p:spPr>
          <a:xfrm>
            <a:off x="1598613" y="3146425"/>
            <a:ext cx="423862" cy="3603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1550988" y="4319588"/>
            <a:ext cx="423862" cy="360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965450" y="4319588"/>
            <a:ext cx="423863" cy="360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1763713" y="3455988"/>
            <a:ext cx="47625" cy="863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811338" y="3455988"/>
            <a:ext cx="1366837" cy="863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Ranking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5040312"/>
          </a:xfrm>
        </p:spPr>
        <p:txBody>
          <a:bodyPr/>
          <a:lstStyle/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simplest way to score and rank the virtual documents is by the use of the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TF·IDF</a:t>
            </a:r>
            <a:r>
              <a:rPr lang="en-US" altLang="zh-TW" sz="2800" dirty="0" smtClean="0">
                <a:solidFill>
                  <a:schemeClr val="tx1"/>
                </a:solidFill>
              </a:rPr>
              <a:t> metric.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 : total set of the virtual documents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N different virtual documents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K keywords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Given a virtual document denoted as d </a:t>
            </a:r>
            <a:r>
              <a:rPr lang="az-Cyrl-AZ" altLang="zh-TW" sz="2800" dirty="0" smtClean="0">
                <a:solidFill>
                  <a:schemeClr val="tx1"/>
                </a:solidFill>
              </a:rPr>
              <a:t>є</a:t>
            </a:r>
            <a:r>
              <a:rPr lang="en-US" altLang="zh-TW" sz="2800" dirty="0" smtClean="0">
                <a:solidFill>
                  <a:schemeClr val="tx1"/>
                </a:solidFill>
              </a:rPr>
              <a:t> D and a keyword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k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 contained in d.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80063"/>
            <a:ext cx="63357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93700" y="1557338"/>
            <a:ext cx="8596313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 spc="3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 smtClean="0">
                <a:solidFill>
                  <a:schemeClr val="tx1"/>
                </a:solidFill>
              </a:rPr>
              <a:t>Normalized term frequency of </a:t>
            </a:r>
            <a:r>
              <a:rPr kumimoji="0" lang="en-US" altLang="zh-TW" sz="2800" dirty="0" err="1" smtClean="0">
                <a:solidFill>
                  <a:schemeClr val="tx1"/>
                </a:solidFill>
              </a:rPr>
              <a:t>k</a:t>
            </a:r>
            <a:r>
              <a:rPr kumimoji="0" lang="en-US" altLang="zh-TW" sz="2600" dirty="0" err="1" smtClean="0">
                <a:solidFill>
                  <a:schemeClr val="tx1"/>
                </a:solidFill>
              </a:rPr>
              <a:t>i</a:t>
            </a:r>
            <a:r>
              <a:rPr kumimoji="0" lang="en-US" altLang="zh-TW" sz="2800" dirty="0" smtClean="0">
                <a:solidFill>
                  <a:schemeClr val="tx1"/>
                </a:solidFill>
              </a:rPr>
              <a:t> :</a:t>
            </a: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marL="342900" lvl="2" indent="-173736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200" dirty="0" err="1" smtClean="0">
                <a:solidFill>
                  <a:schemeClr val="tx1"/>
                </a:solidFill>
              </a:rPr>
              <a:t>tf</a:t>
            </a:r>
            <a:r>
              <a:rPr kumimoji="0" lang="en-US" altLang="zh-TW" sz="2200" dirty="0" smtClean="0">
                <a:solidFill>
                  <a:schemeClr val="tx1"/>
                </a:solidFill>
              </a:rPr>
              <a:t>(</a:t>
            </a:r>
            <a:r>
              <a:rPr kumimoji="0" lang="en-US" altLang="zh-TW" dirty="0" err="1" smtClean="0">
                <a:solidFill>
                  <a:schemeClr val="tx1"/>
                </a:solidFill>
              </a:rPr>
              <a:t>ki</a:t>
            </a:r>
            <a:r>
              <a:rPr kumimoji="0" lang="en-US" altLang="zh-TW" sz="2200" dirty="0" smtClean="0">
                <a:solidFill>
                  <a:schemeClr val="tx1"/>
                </a:solidFill>
              </a:rPr>
              <a:t>, d) : the number of occurrences of the term </a:t>
            </a:r>
            <a:r>
              <a:rPr kumimoji="0" lang="en-US" altLang="zh-TW" sz="2200" dirty="0" err="1" smtClean="0">
                <a:solidFill>
                  <a:schemeClr val="tx1"/>
                </a:solidFill>
              </a:rPr>
              <a:t>k</a:t>
            </a:r>
            <a:r>
              <a:rPr kumimoji="0" lang="en-US" altLang="zh-TW" dirty="0" err="1" smtClean="0">
                <a:solidFill>
                  <a:schemeClr val="tx1"/>
                </a:solidFill>
              </a:rPr>
              <a:t>i</a:t>
            </a:r>
            <a:r>
              <a:rPr kumimoji="0" lang="en-US" altLang="zh-TW" sz="2200" dirty="0" smtClean="0">
                <a:solidFill>
                  <a:schemeClr val="tx1"/>
                </a:solidFill>
              </a:rPr>
              <a:t> in a document d</a:t>
            </a:r>
          </a:p>
          <a:p>
            <a:pPr marL="342900" lvl="2" indent="-173736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 smtClean="0">
                <a:solidFill>
                  <a:schemeClr val="tx1"/>
                </a:solidFill>
              </a:rPr>
              <a:t>Ex: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dirty="0" smtClean="0">
                <a:solidFill>
                  <a:schemeClr val="tx1"/>
                </a:solidFill>
              </a:rPr>
              <a:t>k1 : </a:t>
            </a:r>
            <a:r>
              <a:rPr lang="en-US" altLang="zh-TW" dirty="0">
                <a:solidFill>
                  <a:schemeClr val="tx1"/>
                </a:solidFill>
              </a:rPr>
              <a:t>Children’s </a:t>
            </a:r>
            <a:r>
              <a:rPr lang="en-US" altLang="zh-TW" dirty="0" smtClean="0">
                <a:solidFill>
                  <a:schemeClr val="tx1"/>
                </a:solidFill>
              </a:rPr>
              <a:t>                   </a:t>
            </a:r>
            <a:r>
              <a:rPr kumimoji="0" lang="en-US" altLang="zh-TW" dirty="0" err="1" smtClean="0">
                <a:solidFill>
                  <a:schemeClr val="tx1"/>
                </a:solidFill>
              </a:rPr>
              <a:t>ntf</a:t>
            </a:r>
            <a:r>
              <a:rPr kumimoji="0" lang="en-US" altLang="zh-TW" dirty="0" smtClean="0">
                <a:solidFill>
                  <a:schemeClr val="tx1"/>
                </a:solidFill>
              </a:rPr>
              <a:t>( k1 ) = 1 + </a:t>
            </a:r>
            <a:r>
              <a:rPr kumimoji="0" lang="en-US" altLang="zh-TW" dirty="0" err="1" smtClean="0">
                <a:solidFill>
                  <a:schemeClr val="tx1"/>
                </a:solidFill>
              </a:rPr>
              <a:t>ln</a:t>
            </a:r>
            <a:r>
              <a:rPr kumimoji="0" lang="en-US" altLang="zh-TW" dirty="0" smtClean="0">
                <a:solidFill>
                  <a:schemeClr val="tx1"/>
                </a:solidFill>
              </a:rPr>
              <a:t>( 1 + </a:t>
            </a:r>
            <a:r>
              <a:rPr kumimoji="0" lang="en-US" altLang="zh-TW" dirty="0" err="1" smtClean="0">
                <a:solidFill>
                  <a:schemeClr val="tx1"/>
                </a:solidFill>
              </a:rPr>
              <a:t>tf</a:t>
            </a:r>
            <a:r>
              <a:rPr kumimoji="0" lang="en-US" altLang="zh-TW" dirty="0" smtClean="0">
                <a:solidFill>
                  <a:schemeClr val="tx1"/>
                </a:solidFill>
              </a:rPr>
              <a:t>( k1, d ) ) = 1.6931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dirty="0" smtClean="0">
                <a:solidFill>
                  <a:schemeClr val="tx1"/>
                </a:solidFill>
              </a:rPr>
              <a:t>K2 : </a:t>
            </a:r>
            <a:r>
              <a:rPr lang="en-US" altLang="zh-TW" dirty="0" smtClean="0">
                <a:solidFill>
                  <a:schemeClr val="tx1"/>
                </a:solidFill>
              </a:rPr>
              <a:t>Fantasy</a:t>
            </a:r>
            <a:r>
              <a:rPr kumimoji="0" lang="en-US" altLang="zh-TW" dirty="0" smtClean="0">
                <a:solidFill>
                  <a:schemeClr val="tx1"/>
                </a:solidFill>
              </a:rPr>
              <a:t>                       </a:t>
            </a:r>
            <a:r>
              <a:rPr kumimoji="0" lang="en-US" altLang="zh-TW" dirty="0" err="1" smtClean="0">
                <a:solidFill>
                  <a:schemeClr val="tx1"/>
                </a:solidFill>
              </a:rPr>
              <a:t>ntf</a:t>
            </a:r>
            <a:r>
              <a:rPr kumimoji="0" lang="en-US" altLang="zh-TW" dirty="0" smtClean="0">
                <a:solidFill>
                  <a:schemeClr val="tx1"/>
                </a:solidFill>
              </a:rPr>
              <a:t>( k2 ) = 1 + </a:t>
            </a:r>
            <a:r>
              <a:rPr kumimoji="0" lang="en-US" altLang="zh-TW" dirty="0" err="1" smtClean="0">
                <a:solidFill>
                  <a:schemeClr val="tx1"/>
                </a:solidFill>
              </a:rPr>
              <a:t>ln</a:t>
            </a:r>
            <a:r>
              <a:rPr kumimoji="0" lang="en-US" altLang="zh-TW" dirty="0" smtClean="0">
                <a:solidFill>
                  <a:schemeClr val="tx1"/>
                </a:solidFill>
              </a:rPr>
              <a:t>( 1 + </a:t>
            </a:r>
            <a:r>
              <a:rPr kumimoji="0" lang="en-US" altLang="zh-TW" dirty="0" err="1" smtClean="0">
                <a:solidFill>
                  <a:schemeClr val="tx1"/>
                </a:solidFill>
              </a:rPr>
              <a:t>tf</a:t>
            </a:r>
            <a:r>
              <a:rPr kumimoji="0" lang="en-US" altLang="zh-TW" dirty="0" smtClean="0">
                <a:solidFill>
                  <a:schemeClr val="tx1"/>
                </a:solidFill>
              </a:rPr>
              <a:t>( k2, d ) ) = </a:t>
            </a:r>
            <a:r>
              <a:rPr kumimoji="0" lang="en-US" altLang="zh-TW" dirty="0">
                <a:solidFill>
                  <a:schemeClr val="tx1"/>
                </a:solidFill>
              </a:rPr>
              <a:t>1</a:t>
            </a:r>
            <a:endParaRPr kumimoji="0" lang="en-US" altLang="zh-TW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2253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Ranking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4013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156325" y="5637213"/>
            <a:ext cx="773113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2632075" y="4724400"/>
            <a:ext cx="431800" cy="2174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2640013" y="5229225"/>
            <a:ext cx="4318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Ranking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5040312"/>
          </a:xfrm>
        </p:spPr>
        <p:txBody>
          <a:bodyPr/>
          <a:lstStyle/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Inverse document frequency of </a:t>
            </a:r>
            <a:r>
              <a:rPr lang="en-US" altLang="zh-TW" sz="2800" dirty="0" err="1">
                <a:solidFill>
                  <a:schemeClr val="tx1"/>
                </a:solidFill>
              </a:rPr>
              <a:t>k</a:t>
            </a:r>
            <a:r>
              <a:rPr lang="en-US" altLang="zh-TW" sz="2400" dirty="0" err="1">
                <a:solidFill>
                  <a:schemeClr val="tx1"/>
                </a:solidFill>
              </a:rPr>
              <a:t>i</a:t>
            </a:r>
            <a:r>
              <a:rPr lang="en-US" altLang="zh-TW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</a:rPr>
              <a:t>: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200" dirty="0" err="1">
                <a:solidFill>
                  <a:schemeClr val="tx1"/>
                </a:solidFill>
              </a:rPr>
              <a:t>dfki</a:t>
            </a:r>
            <a:r>
              <a:rPr lang="en-US" altLang="zh-TW" sz="2200" dirty="0">
                <a:solidFill>
                  <a:schemeClr val="tx1"/>
                </a:solidFill>
              </a:rPr>
              <a:t> : the number of virtual documents that terms </a:t>
            </a:r>
            <a:r>
              <a:rPr lang="en-US" altLang="zh-TW" sz="2200" dirty="0" err="1">
                <a:solidFill>
                  <a:schemeClr val="tx1"/>
                </a:solidFill>
              </a:rPr>
              <a:t>ki</a:t>
            </a:r>
            <a:r>
              <a:rPr lang="en-US" altLang="zh-TW" sz="2200" dirty="0">
                <a:solidFill>
                  <a:schemeClr val="tx1"/>
                </a:solidFill>
              </a:rPr>
              <a:t> occurs in </a:t>
            </a:r>
            <a:r>
              <a:rPr lang="en-US" altLang="zh-TW" sz="2200" dirty="0" smtClean="0">
                <a:solidFill>
                  <a:schemeClr val="tx1"/>
                </a:solidFill>
              </a:rPr>
              <a:t>D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Ex: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>
                <a:solidFill>
                  <a:schemeClr val="tx1"/>
                </a:solidFill>
              </a:rPr>
              <a:t>k1 : </a:t>
            </a:r>
            <a:r>
              <a:rPr lang="en-US" altLang="zh-TW" dirty="0" smtClean="0">
                <a:solidFill>
                  <a:schemeClr val="tx1"/>
                </a:solidFill>
              </a:rPr>
              <a:t>Children’s                      </a:t>
            </a:r>
            <a:r>
              <a:rPr lang="en-US" altLang="zh-TW" dirty="0" err="1" smtClean="0">
                <a:solidFill>
                  <a:schemeClr val="tx1"/>
                </a:solidFill>
              </a:rPr>
              <a:t>idf</a:t>
            </a:r>
            <a:r>
              <a:rPr lang="en-US" altLang="zh-TW" dirty="0">
                <a:solidFill>
                  <a:schemeClr val="tx1"/>
                </a:solidFill>
              </a:rPr>
              <a:t>( k1 ) = </a:t>
            </a:r>
            <a:r>
              <a:rPr lang="en-US" altLang="zh-TW" dirty="0" err="1" smtClean="0">
                <a:solidFill>
                  <a:schemeClr val="tx1"/>
                </a:solidFill>
              </a:rPr>
              <a:t>ln</a:t>
            </a:r>
            <a:r>
              <a:rPr lang="en-US" altLang="zh-TW" dirty="0" smtClean="0">
                <a:solidFill>
                  <a:schemeClr val="tx1"/>
                </a:solidFill>
              </a:rPr>
              <a:t>( 5 / (2+1) 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0.5108</a:t>
            </a:r>
            <a:endParaRPr lang="en-US" altLang="zh-TW" dirty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>
                <a:solidFill>
                  <a:schemeClr val="tx1"/>
                </a:solidFill>
              </a:rPr>
              <a:t>K2 : Fantasy</a:t>
            </a:r>
            <a:r>
              <a:rPr lang="en-US" altLang="zh-TW" dirty="0" smtClean="0">
                <a:solidFill>
                  <a:schemeClr val="tx1"/>
                </a:solidFill>
              </a:rPr>
              <a:t>                         </a:t>
            </a:r>
            <a:r>
              <a:rPr lang="en-US" altLang="zh-TW" dirty="0" err="1" smtClean="0">
                <a:solidFill>
                  <a:schemeClr val="tx1"/>
                </a:solidFill>
              </a:rPr>
              <a:t>idf</a:t>
            </a:r>
            <a:r>
              <a:rPr lang="en-US" altLang="zh-TW" dirty="0">
                <a:solidFill>
                  <a:schemeClr val="tx1"/>
                </a:solidFill>
              </a:rPr>
              <a:t>( k2 ) = </a:t>
            </a:r>
            <a:r>
              <a:rPr lang="en-US" altLang="zh-TW" dirty="0" err="1" smtClean="0">
                <a:solidFill>
                  <a:schemeClr val="tx1"/>
                </a:solidFill>
              </a:rPr>
              <a:t>ln</a:t>
            </a:r>
            <a:r>
              <a:rPr lang="en-US" altLang="zh-TW" dirty="0" smtClean="0">
                <a:solidFill>
                  <a:schemeClr val="tx1"/>
                </a:solidFill>
              </a:rPr>
              <a:t>( 5/ (1+1) 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0.9162</a:t>
            </a:r>
            <a:endParaRPr lang="en-US" altLang="zh-TW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271713"/>
            <a:ext cx="2425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2698750" y="4906963"/>
            <a:ext cx="4318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2608263" y="4437063"/>
            <a:ext cx="4318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00663"/>
            <a:ext cx="5405438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292725" y="5300663"/>
            <a:ext cx="719138" cy="28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879975" y="5883275"/>
            <a:ext cx="720725" cy="287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600700" y="5915025"/>
            <a:ext cx="571500" cy="2889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Ranking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5040312"/>
          </a:xfrm>
        </p:spPr>
        <p:txBody>
          <a:bodyPr/>
          <a:lstStyle/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Document Normalized length: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|d| : the number of terms in a documents D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S : a constant taken from IR literature and is usually set to 0.2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Ex: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d1 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 err="1" smtClean="0">
                <a:solidFill>
                  <a:schemeClr val="tx1"/>
                </a:solidFill>
              </a:rPr>
              <a:t>vd</a:t>
            </a:r>
            <a:r>
              <a:rPr lang="en-US" altLang="zh-TW" dirty="0" smtClean="0">
                <a:solidFill>
                  <a:schemeClr val="tx1"/>
                </a:solidFill>
              </a:rPr>
              <a:t> (Tu1)                    </a:t>
            </a:r>
            <a:r>
              <a:rPr lang="en-US" altLang="zh-TW" dirty="0" err="1" smtClean="0">
                <a:solidFill>
                  <a:schemeClr val="tx1"/>
                </a:solidFill>
              </a:rPr>
              <a:t>ndl</a:t>
            </a:r>
            <a:r>
              <a:rPr lang="en-US" altLang="zh-TW" dirty="0" smtClean="0">
                <a:solidFill>
                  <a:schemeClr val="tx1"/>
                </a:solidFill>
              </a:rPr>
              <a:t>( d1 </a:t>
            </a:r>
            <a:r>
              <a:rPr lang="en-US" altLang="zh-TW" dirty="0">
                <a:solidFill>
                  <a:schemeClr val="tx1"/>
                </a:solidFill>
              </a:rPr>
              <a:t>) = </a:t>
            </a:r>
            <a:r>
              <a:rPr lang="en-US" altLang="zh-TW" dirty="0" smtClean="0">
                <a:solidFill>
                  <a:schemeClr val="tx1"/>
                </a:solidFill>
              </a:rPr>
              <a:t>( 1-0.2 ) + 0.2 * ( 14 / (50/ 5) ) 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1.08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d2 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en-US" altLang="zh-TW" dirty="0" err="1" smtClean="0">
                <a:solidFill>
                  <a:schemeClr val="tx1"/>
                </a:solidFill>
              </a:rPr>
              <a:t>vd</a:t>
            </a:r>
            <a:r>
              <a:rPr lang="en-US" altLang="zh-TW" dirty="0" smtClean="0">
                <a:solidFill>
                  <a:schemeClr val="tx1"/>
                </a:solidFill>
              </a:rPr>
              <a:t> (Tm2)                     </a:t>
            </a:r>
            <a:r>
              <a:rPr lang="en-US" altLang="zh-TW" dirty="0" err="1">
                <a:solidFill>
                  <a:schemeClr val="tx1"/>
                </a:solidFill>
              </a:rPr>
              <a:t>ndl</a:t>
            </a:r>
            <a:r>
              <a:rPr lang="en-US" altLang="zh-TW" dirty="0">
                <a:solidFill>
                  <a:schemeClr val="tx1"/>
                </a:solidFill>
              </a:rPr>
              <a:t>( </a:t>
            </a:r>
            <a:r>
              <a:rPr lang="en-US" altLang="zh-TW" dirty="0" smtClean="0">
                <a:solidFill>
                  <a:schemeClr val="tx1"/>
                </a:solidFill>
              </a:rPr>
              <a:t>d2 </a:t>
            </a:r>
            <a:r>
              <a:rPr lang="en-US" altLang="zh-TW" dirty="0">
                <a:solidFill>
                  <a:schemeClr val="tx1"/>
                </a:solidFill>
              </a:rPr>
              <a:t>) = ( 1-0.2 ) + 0.2 * </a:t>
            </a:r>
            <a:r>
              <a:rPr lang="en-US" altLang="zh-TW" dirty="0" smtClean="0">
                <a:solidFill>
                  <a:schemeClr val="tx1"/>
                </a:solidFill>
              </a:rPr>
              <a:t>( 12  / (50/ 5) </a:t>
            </a:r>
            <a:r>
              <a:rPr lang="en-US" altLang="zh-TW" dirty="0">
                <a:solidFill>
                  <a:schemeClr val="tx1"/>
                </a:solidFill>
              </a:rPr>
              <a:t>)  = </a:t>
            </a:r>
            <a:r>
              <a:rPr lang="en-US" altLang="zh-TW" dirty="0" smtClean="0">
                <a:solidFill>
                  <a:schemeClr val="tx1"/>
                </a:solidFill>
              </a:rPr>
              <a:t>1.04</a:t>
            </a:r>
            <a:endParaRPr lang="en-US" altLang="zh-TW" dirty="0">
              <a:solidFill>
                <a:schemeClr val="tx1"/>
              </a:solidFill>
            </a:endParaRPr>
          </a:p>
          <a:p>
            <a:pPr marL="170752" lvl="1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484438" y="4919663"/>
            <a:ext cx="4318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484438" y="5443538"/>
            <a:ext cx="4318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5753100"/>
            <a:ext cx="4829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692150"/>
            <a:ext cx="52562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95513"/>
            <a:ext cx="30718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Ranking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5064125"/>
          </a:xfrm>
        </p:spPr>
        <p:txBody>
          <a:bodyPr/>
          <a:lstStyle/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b="1" dirty="0">
                <a:solidFill>
                  <a:schemeClr val="tx1"/>
                </a:solidFill>
              </a:rPr>
              <a:t>TF·IDF</a:t>
            </a:r>
            <a:r>
              <a:rPr lang="en-US" altLang="zh-TW" sz="2800" dirty="0" smtClean="0">
                <a:solidFill>
                  <a:schemeClr val="tx1"/>
                </a:solidFill>
              </a:rPr>
              <a:t> :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</a:t>
            </a:r>
            <a:r>
              <a:rPr lang="en-US" altLang="zh-TW" sz="2800" dirty="0">
                <a:solidFill>
                  <a:schemeClr val="tx1"/>
                </a:solidFill>
              </a:rPr>
              <a:t>: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>
                <a:solidFill>
                  <a:schemeClr val="tx1"/>
                </a:solidFill>
              </a:rPr>
              <a:t>k1 : Children’s</a:t>
            </a:r>
            <a:r>
              <a:rPr lang="en-US" altLang="zh-TW" dirty="0" smtClean="0">
                <a:solidFill>
                  <a:schemeClr val="tx1"/>
                </a:solidFill>
              </a:rPr>
              <a:t>                      TFIDF( </a:t>
            </a:r>
            <a:r>
              <a:rPr lang="en-US" altLang="zh-TW" dirty="0">
                <a:solidFill>
                  <a:schemeClr val="tx1"/>
                </a:solidFill>
              </a:rPr>
              <a:t>k1 </a:t>
            </a:r>
            <a:r>
              <a:rPr lang="en-US" altLang="zh-TW" dirty="0" smtClean="0">
                <a:solidFill>
                  <a:schemeClr val="tx1"/>
                </a:solidFill>
              </a:rPr>
              <a:t>, d1)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 (1.6931 / 1.08) * 0.5108 = 0.8007</a:t>
            </a:r>
            <a:endParaRPr lang="en-US" altLang="zh-TW" dirty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>
                <a:solidFill>
                  <a:schemeClr val="tx1"/>
                </a:solidFill>
              </a:rPr>
              <a:t>K2 : Fantasy</a:t>
            </a:r>
            <a:r>
              <a:rPr lang="en-US" altLang="zh-TW" dirty="0" smtClean="0">
                <a:solidFill>
                  <a:schemeClr val="tx1"/>
                </a:solidFill>
              </a:rPr>
              <a:t>                   </a:t>
            </a:r>
            <a:r>
              <a:rPr lang="en-US" altLang="zh-TW" dirty="0">
                <a:solidFill>
                  <a:schemeClr val="tx1"/>
                </a:solidFill>
              </a:rPr>
              <a:t>TFIDF</a:t>
            </a:r>
            <a:r>
              <a:rPr lang="en-US" altLang="zh-TW" dirty="0" smtClean="0">
                <a:solidFill>
                  <a:schemeClr val="tx1"/>
                </a:solidFill>
              </a:rPr>
              <a:t>( </a:t>
            </a:r>
            <a:r>
              <a:rPr lang="en-US" altLang="zh-TW" dirty="0">
                <a:solidFill>
                  <a:schemeClr val="tx1"/>
                </a:solidFill>
              </a:rPr>
              <a:t>k2 </a:t>
            </a:r>
            <a:r>
              <a:rPr lang="en-US" altLang="zh-TW" dirty="0" smtClean="0">
                <a:solidFill>
                  <a:schemeClr val="tx1"/>
                </a:solidFill>
              </a:rPr>
              <a:t>, d3)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 / 1.04) * 0.9162 = 0.8810</a:t>
            </a:r>
            <a:endParaRPr lang="en-US" altLang="zh-TW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482850" y="4365625"/>
            <a:ext cx="4318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698750" y="3989388"/>
            <a:ext cx="4318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5173663"/>
            <a:ext cx="4829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4102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076825" y="5173663"/>
            <a:ext cx="644525" cy="27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679950" y="5737225"/>
            <a:ext cx="644525" cy="273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324475" y="5721350"/>
            <a:ext cx="541338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Outline</a:t>
            </a:r>
            <a:endParaRPr lang="zh-TW" altLang="en-US" sz="4000" smtClean="0">
              <a:cs typeface="Tunga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Approach : KESOSD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Graph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Tuple Unit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Virtual Document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Ranking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Indexing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Ranking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5064125"/>
          </a:xfrm>
        </p:spPr>
        <p:txBody>
          <a:bodyPr/>
          <a:lstStyle/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SCORE :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</a:t>
            </a:r>
            <a:r>
              <a:rPr lang="en-US" altLang="zh-TW" sz="2800" dirty="0">
                <a:solidFill>
                  <a:schemeClr val="tx1"/>
                </a:solidFill>
              </a:rPr>
              <a:t>: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>
                <a:solidFill>
                  <a:schemeClr val="tx1"/>
                </a:solidFill>
              </a:rPr>
              <a:t>k1 : Children’s</a:t>
            </a:r>
            <a:r>
              <a:rPr lang="en-US" altLang="zh-TW" dirty="0" smtClean="0">
                <a:solidFill>
                  <a:schemeClr val="tx1"/>
                </a:solidFill>
              </a:rPr>
              <a:t>                      Score( </a:t>
            </a:r>
            <a:r>
              <a:rPr lang="en-US" altLang="zh-TW" dirty="0">
                <a:solidFill>
                  <a:schemeClr val="tx1"/>
                </a:solidFill>
              </a:rPr>
              <a:t>k1 </a:t>
            </a:r>
            <a:r>
              <a:rPr lang="en-US" altLang="zh-TW" dirty="0" smtClean="0">
                <a:solidFill>
                  <a:schemeClr val="tx1"/>
                </a:solidFill>
              </a:rPr>
              <a:t>, d1)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0.8007</a:t>
            </a:r>
            <a:endParaRPr lang="en-US" altLang="zh-TW" dirty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K2 </a:t>
            </a:r>
            <a:r>
              <a:rPr lang="en-US" altLang="zh-TW" dirty="0">
                <a:solidFill>
                  <a:schemeClr val="tx1"/>
                </a:solidFill>
              </a:rPr>
              <a:t>: Fantasy</a:t>
            </a:r>
            <a:r>
              <a:rPr lang="en-US" altLang="zh-TW" dirty="0" smtClean="0">
                <a:solidFill>
                  <a:schemeClr val="tx1"/>
                </a:solidFill>
              </a:rPr>
              <a:t>                    Score( </a:t>
            </a:r>
            <a:r>
              <a:rPr lang="en-US" altLang="zh-TW" dirty="0">
                <a:solidFill>
                  <a:schemeClr val="tx1"/>
                </a:solidFill>
              </a:rPr>
              <a:t>k2 </a:t>
            </a:r>
            <a:r>
              <a:rPr lang="en-US" altLang="zh-TW" dirty="0" smtClean="0">
                <a:solidFill>
                  <a:schemeClr val="tx1"/>
                </a:solidFill>
              </a:rPr>
              <a:t>, d3)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dirty="0" smtClean="0">
                <a:solidFill>
                  <a:schemeClr val="tx1"/>
                </a:solidFill>
              </a:rPr>
              <a:t>0.8810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K = Children’s </a:t>
            </a:r>
            <a:r>
              <a:rPr lang="en-US" altLang="zh-TW" dirty="0">
                <a:solidFill>
                  <a:schemeClr val="tx1"/>
                </a:solidFill>
              </a:rPr>
              <a:t>Fantasy</a:t>
            </a:r>
            <a:r>
              <a:rPr lang="en-US" altLang="zh-TW" dirty="0" smtClean="0">
                <a:solidFill>
                  <a:schemeClr val="tx1"/>
                </a:solidFill>
              </a:rPr>
              <a:t>                   Score</a:t>
            </a:r>
            <a:r>
              <a:rPr lang="en-US" altLang="zh-TW" dirty="0">
                <a:solidFill>
                  <a:schemeClr val="tx1"/>
                </a:solidFill>
              </a:rPr>
              <a:t>( K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, d1</a:t>
            </a:r>
            <a:r>
              <a:rPr lang="en-US" altLang="zh-TW" dirty="0" smtClean="0">
                <a:solidFill>
                  <a:schemeClr val="tx1"/>
                </a:solidFill>
              </a:rPr>
              <a:t>) = 0.8007+0.8810= 1.6817</a:t>
            </a:r>
            <a:endParaRPr lang="en-US" altLang="zh-TW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2668588" y="4365625"/>
            <a:ext cx="4318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686050" y="3933825"/>
            <a:ext cx="431800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306638"/>
            <a:ext cx="3876675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向右箭號 11"/>
          <p:cNvSpPr/>
          <p:nvPr/>
        </p:nvSpPr>
        <p:spPr>
          <a:xfrm>
            <a:off x="3446463" y="4868863"/>
            <a:ext cx="434975" cy="2159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Indexing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608512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Propose a keyword-structure-aware-index :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KSAI index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Similar to the traditional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inverted index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entries of KSAI are also the keywords.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Outline</a:t>
            </a:r>
            <a:endParaRPr lang="zh-TW" altLang="en-US" sz="4000" smtClean="0">
              <a:cs typeface="Tunga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Approach : KESOSD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Graph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Tuple Unit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Virtual Document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Ranking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Indexing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Experiments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Database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5040312"/>
          </a:xfrm>
        </p:spPr>
        <p:txBody>
          <a:bodyPr/>
          <a:lstStyle/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Used the Internet Movie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DataBase</a:t>
            </a:r>
            <a:r>
              <a:rPr lang="en-US" altLang="zh-TW" sz="2800" dirty="0" smtClean="0">
                <a:solidFill>
                  <a:schemeClr val="tx1"/>
                </a:solidFill>
              </a:rPr>
              <a:t> ( IMDB ) to evaluate.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This dataset generate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1010153  vertex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>
                <a:solidFill>
                  <a:schemeClr val="tx1"/>
                </a:solidFill>
              </a:rPr>
              <a:t>2006458 </a:t>
            </a:r>
            <a:r>
              <a:rPr lang="en-US" altLang="zh-TW" sz="2600" dirty="0" smtClean="0">
                <a:solidFill>
                  <a:schemeClr val="tx1"/>
                </a:solidFill>
              </a:rPr>
              <a:t>arcs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Elapsed time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Build the KSAI : 741 seconds</a:t>
            </a:r>
            <a:r>
              <a:rPr lang="zh-TW" altLang="en-US" sz="2600" dirty="0">
                <a:solidFill>
                  <a:schemeClr val="tx1"/>
                </a:solidFill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</a:rPr>
              <a:t>and need 355MB</a:t>
            </a:r>
          </a:p>
          <a:p>
            <a:pPr marL="342202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sz="2400" dirty="0" smtClean="0">
                <a:solidFill>
                  <a:schemeClr val="tx1"/>
                </a:solidFill>
              </a:rPr>
              <a:t> (includes 4170 keywords without stop words )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600" dirty="0" smtClean="0">
                <a:solidFill>
                  <a:schemeClr val="tx1"/>
                </a:solidFill>
              </a:rPr>
              <a:t>Load the index in memory : 108 seconds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05038"/>
            <a:ext cx="46720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Search efficiency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0825" y="1571625"/>
            <a:ext cx="8596313" cy="4608513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557338"/>
            <a:ext cx="486727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95288" y="1557338"/>
            <a:ext cx="8596312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 spc="3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 smtClean="0">
                <a:solidFill>
                  <a:schemeClr val="tx1"/>
                </a:solidFill>
              </a:rPr>
              <a:t>One hundred queries.</a:t>
            </a: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0"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 smtClean="0">
                <a:solidFill>
                  <a:schemeClr val="tx1"/>
                </a:solidFill>
              </a:rPr>
              <a:t>KESOSD : 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2400" dirty="0" smtClean="0">
                <a:solidFill>
                  <a:schemeClr val="tx1"/>
                </a:solidFill>
              </a:rPr>
              <a:t>Not need to use SQL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2400" dirty="0" smtClean="0">
                <a:solidFill>
                  <a:schemeClr val="tx1"/>
                </a:solidFill>
              </a:rPr>
              <a:t>Not need to discover </a:t>
            </a:r>
          </a:p>
          <a:p>
            <a:pPr marL="342202" lvl="2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kumimoji="0" lang="en-US" altLang="zh-TW" sz="2200" dirty="0" smtClean="0">
                <a:solidFill>
                  <a:schemeClr val="tx1"/>
                </a:solidFill>
              </a:rPr>
              <a:t>the relationship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Search efficiency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608512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5288" y="1557338"/>
            <a:ext cx="8596312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 spc="3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793875"/>
            <a:ext cx="3551238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7941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Search accuracy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608512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9738"/>
            <a:ext cx="4011612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547688" y="1709738"/>
            <a:ext cx="8596312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 spc="3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 smtClean="0">
                <a:solidFill>
                  <a:schemeClr val="tx1"/>
                </a:solidFill>
              </a:rPr>
              <a:t>KESOSD : 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2400" dirty="0" smtClean="0">
                <a:solidFill>
                  <a:schemeClr val="tx1"/>
                </a:solidFill>
              </a:rPr>
              <a:t>Include </a:t>
            </a:r>
            <a:r>
              <a:rPr kumimoji="0" lang="en-US" altLang="zh-TW" sz="2400" b="1" dirty="0" smtClean="0">
                <a:solidFill>
                  <a:schemeClr val="tx1"/>
                </a:solidFill>
              </a:rPr>
              <a:t>structural</a:t>
            </a:r>
            <a:r>
              <a:rPr kumimoji="0" lang="en-US" altLang="zh-TW" sz="2400" dirty="0" smtClean="0">
                <a:solidFill>
                  <a:schemeClr val="tx1"/>
                </a:solidFill>
              </a:rPr>
              <a:t> information </a:t>
            </a:r>
          </a:p>
          <a:p>
            <a:pPr marL="170752" lvl="1" indent="0" eaLnBrk="1" fontAlgn="auto" hangingPunct="1">
              <a:spcAft>
                <a:spcPts val="600"/>
              </a:spcAft>
              <a:buFont typeface="Arial" charset="0"/>
              <a:buNone/>
              <a:defRPr/>
            </a:pPr>
            <a:r>
              <a:rPr kumimoji="0" lang="en-US" altLang="zh-TW" sz="2400" dirty="0">
                <a:solidFill>
                  <a:schemeClr val="tx1"/>
                </a:solidFill>
              </a:rPr>
              <a:t> </a:t>
            </a:r>
            <a:r>
              <a:rPr kumimoji="0" lang="en-US" altLang="zh-TW" sz="2400" dirty="0" smtClean="0">
                <a:solidFill>
                  <a:schemeClr val="tx1"/>
                </a:solidFill>
              </a:rPr>
              <a:t>  in the index construction</a:t>
            </a:r>
          </a:p>
          <a:p>
            <a:pPr lvl="1" indent="-173736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en-US" altLang="zh-TW" sz="2400" dirty="0" smtClean="0">
                <a:solidFill>
                  <a:schemeClr val="tx1"/>
                </a:solidFill>
              </a:rPr>
              <a:t>Include the </a:t>
            </a:r>
            <a:r>
              <a:rPr lang="en-US" altLang="zh-TW" sz="2400" b="1" dirty="0">
                <a:solidFill>
                  <a:schemeClr val="tx1"/>
                </a:solidFill>
              </a:rPr>
              <a:t>TF·IDF</a:t>
            </a:r>
            <a:r>
              <a:rPr kumimoji="0" lang="en-US" altLang="zh-TW" sz="2400" dirty="0" smtClean="0">
                <a:solidFill>
                  <a:schemeClr val="tx1"/>
                </a:solidFill>
              </a:rPr>
              <a:t> </a:t>
            </a:r>
            <a:endParaRPr kumimoji="0" lang="en-US" altLang="zh-TW" sz="22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Search efficiency and accuracy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608512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47688" y="1709738"/>
            <a:ext cx="8596312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 spc="3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03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214563"/>
            <a:ext cx="359886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12975"/>
            <a:ext cx="3673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Outline</a:t>
            </a:r>
            <a:endParaRPr lang="zh-TW" altLang="en-US" sz="4000" smtClean="0">
              <a:cs typeface="Tunga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Approach : KESOSD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Graph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Tuple Unit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Virtual Document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tx1"/>
                </a:solidFill>
              </a:rPr>
              <a:t>Ranking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smtClean="0">
                <a:solidFill>
                  <a:schemeClr val="tx1"/>
                </a:solidFill>
              </a:rPr>
              <a:t>Indexing</a:t>
            </a:r>
            <a:endParaRPr lang="en-US" altLang="zh-TW" sz="26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Conclusion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KESOSD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models structured data as graph </a:t>
            </a:r>
            <a:r>
              <a:rPr lang="en-US" altLang="zh-TW" sz="2800" dirty="0" smtClean="0">
                <a:solidFill>
                  <a:schemeClr val="tx1"/>
                </a:solidFill>
              </a:rPr>
              <a:t>and have proposed the use of an data index called KSAI to capture the structural relationships.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KESOSD achieves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high search efficiency and  quality </a:t>
            </a:r>
            <a:r>
              <a:rPr lang="en-US" altLang="zh-TW" sz="2800" dirty="0" smtClean="0">
                <a:solidFill>
                  <a:schemeClr val="tx1"/>
                </a:solidFill>
              </a:rPr>
              <a:t>for keyword search.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Future work includes to continue the testing of KESOSD with other datasets, and continue working some strategies to reduce of the size of the index.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>
            <a:normAutofit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The origin of the information comes from a variety of data sources that could be classified based on its structure:</a:t>
            </a:r>
          </a:p>
          <a:p>
            <a:pPr lvl="1"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Unstructured data : plain text</a:t>
            </a:r>
          </a:p>
          <a:p>
            <a:pPr lvl="1"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Semi-structured :XML documents , HTML pages 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lvl="1" indent="-173736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tx1"/>
                </a:solidFill>
              </a:rPr>
              <a:t>Structured : tables in a relational database</a:t>
            </a:r>
            <a:endParaRPr lang="en-US" altLang="zh-TW" sz="2200" dirty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  <p:pic>
        <p:nvPicPr>
          <p:cNvPr id="922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29892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79588"/>
            <a:ext cx="22320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Current search engines are mainly focused on exploring unstructured information.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Without having a detailed knowledge of the schema of the database and without the need to learn some formal language like SQL.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Losing relevant information that could be found in different data sources like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semi-structured</a:t>
            </a:r>
            <a:r>
              <a:rPr lang="en-US" altLang="zh-TW" sz="2800" dirty="0" smtClean="0">
                <a:solidFill>
                  <a:schemeClr val="tx1"/>
                </a:solidFill>
              </a:rPr>
              <a:t> or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structured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2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Propose a novel approach for keyword search over structured data :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KESOSD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To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improve</a:t>
            </a:r>
            <a:r>
              <a:rPr lang="en-US" altLang="zh-TW" sz="2800" dirty="0" smtClean="0">
                <a:solidFill>
                  <a:schemeClr val="tx1"/>
                </a:solidFill>
              </a:rPr>
              <a:t> the keyword-based search over structured data and make an 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efficient processing </a:t>
            </a:r>
            <a:r>
              <a:rPr lang="en-US" altLang="zh-TW" sz="2800" dirty="0" smtClean="0">
                <a:solidFill>
                  <a:schemeClr val="tx1"/>
                </a:solidFill>
              </a:rPr>
              <a:t>using a score based on the classical Information Retrieval.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2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Outline</a:t>
            </a:r>
            <a:endParaRPr lang="zh-TW" altLang="en-US" sz="4000" smtClean="0">
              <a:cs typeface="Tunga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937125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Introduction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Approach : KESOSD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</a:rPr>
              <a:t>raph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</a:rPr>
              <a:t>Tuple Unit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</a:rPr>
              <a:t>Virtual Document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</a:rPr>
              <a:t>Ranking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200" dirty="0" smtClean="0">
                <a:solidFill>
                  <a:schemeClr val="accent2">
                    <a:lumMod val="75000"/>
                  </a:schemeClr>
                </a:solidFill>
              </a:rPr>
              <a:t>Indexing</a:t>
            </a:r>
            <a:endParaRPr lang="en-US" altLang="zh-TW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Experiments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Query Processing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608512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13316" name="文字方塊 1"/>
          <p:cNvSpPr txBox="1">
            <a:spLocks noChangeArrowheads="1"/>
          </p:cNvSpPr>
          <p:nvPr/>
        </p:nvSpPr>
        <p:spPr bwMode="auto">
          <a:xfrm>
            <a:off x="608013" y="1771650"/>
            <a:ext cx="194310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200"/>
              <a:t>A database with n table</a:t>
            </a:r>
            <a:endParaRPr lang="zh-TW" altLang="en-US" sz="2200"/>
          </a:p>
        </p:txBody>
      </p:sp>
      <p:sp>
        <p:nvSpPr>
          <p:cNvPr id="13317" name="文字方塊 5"/>
          <p:cNvSpPr txBox="1">
            <a:spLocks noChangeArrowheads="1"/>
          </p:cNvSpPr>
          <p:nvPr/>
        </p:nvSpPr>
        <p:spPr bwMode="auto">
          <a:xfrm>
            <a:off x="539750" y="2970213"/>
            <a:ext cx="208915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200"/>
              <a:t>Data Graph</a:t>
            </a:r>
            <a:endParaRPr lang="zh-TW" altLang="en-US" sz="2200"/>
          </a:p>
        </p:txBody>
      </p:sp>
      <p:sp>
        <p:nvSpPr>
          <p:cNvPr id="13318" name="文字方塊 7"/>
          <p:cNvSpPr txBox="1">
            <a:spLocks noChangeArrowheads="1"/>
          </p:cNvSpPr>
          <p:nvPr/>
        </p:nvSpPr>
        <p:spPr bwMode="auto">
          <a:xfrm>
            <a:off x="539750" y="3956050"/>
            <a:ext cx="2089150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200"/>
              <a:t>Tuple Units</a:t>
            </a:r>
            <a:endParaRPr lang="zh-TW" altLang="en-US" sz="2200"/>
          </a:p>
        </p:txBody>
      </p:sp>
      <p:sp>
        <p:nvSpPr>
          <p:cNvPr id="13319" name="文字方塊 8"/>
          <p:cNvSpPr txBox="1">
            <a:spLocks noChangeArrowheads="1"/>
          </p:cNvSpPr>
          <p:nvPr/>
        </p:nvSpPr>
        <p:spPr bwMode="auto">
          <a:xfrm>
            <a:off x="539750" y="4924425"/>
            <a:ext cx="2241550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200"/>
              <a:t>Virtual documents</a:t>
            </a:r>
            <a:endParaRPr lang="zh-TW" altLang="en-US" sz="2200"/>
          </a:p>
        </p:txBody>
      </p:sp>
      <p:sp>
        <p:nvSpPr>
          <p:cNvPr id="13320" name="文字方塊 9"/>
          <p:cNvSpPr txBox="1">
            <a:spLocks noChangeArrowheads="1"/>
          </p:cNvSpPr>
          <p:nvPr/>
        </p:nvSpPr>
        <p:spPr bwMode="auto">
          <a:xfrm>
            <a:off x="5994400" y="4860925"/>
            <a:ext cx="2790825" cy="110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/>
              <a:t>Given a keyword query K = k1, k2,……kn</a:t>
            </a:r>
            <a:endParaRPr lang="zh-TW" altLang="en-US" sz="2200"/>
          </a:p>
        </p:txBody>
      </p:sp>
      <p:sp>
        <p:nvSpPr>
          <p:cNvPr id="13321" name="文字方塊 11"/>
          <p:cNvSpPr txBox="1">
            <a:spLocks noChangeArrowheads="1"/>
          </p:cNvSpPr>
          <p:nvPr/>
        </p:nvSpPr>
        <p:spPr bwMode="auto">
          <a:xfrm>
            <a:off x="3059113" y="3402013"/>
            <a:ext cx="3700462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/>
              <a:t>Compute the </a:t>
            </a:r>
            <a:r>
              <a:rPr lang="en-US" altLang="zh-TW" sz="2200" b="1"/>
              <a:t>score</a:t>
            </a:r>
            <a:r>
              <a:rPr lang="en-US" altLang="zh-TW" sz="2200"/>
              <a:t> of each relevant  virtual document</a:t>
            </a:r>
            <a:endParaRPr lang="zh-TW" altLang="en-US" sz="2200"/>
          </a:p>
        </p:txBody>
      </p:sp>
      <p:sp>
        <p:nvSpPr>
          <p:cNvPr id="13322" name="文字方塊 12"/>
          <p:cNvSpPr txBox="1">
            <a:spLocks noChangeArrowheads="1"/>
          </p:cNvSpPr>
          <p:nvPr/>
        </p:nvSpPr>
        <p:spPr bwMode="auto">
          <a:xfrm>
            <a:off x="5457825" y="2101850"/>
            <a:ext cx="3297238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200"/>
              <a:t>Return the top-k answers with the highest scores</a:t>
            </a:r>
            <a:endParaRPr lang="zh-TW" altLang="en-US" sz="2200"/>
          </a:p>
        </p:txBody>
      </p:sp>
      <p:cxnSp>
        <p:nvCxnSpPr>
          <p:cNvPr id="5" name="直線單箭頭接點 4"/>
          <p:cNvCxnSpPr>
            <a:stCxn id="13316" idx="2"/>
            <a:endCxn id="13317" idx="0"/>
          </p:cNvCxnSpPr>
          <p:nvPr/>
        </p:nvCxnSpPr>
        <p:spPr>
          <a:xfrm>
            <a:off x="1579563" y="2541588"/>
            <a:ext cx="4762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3317" idx="2"/>
          </p:cNvCxnSpPr>
          <p:nvPr/>
        </p:nvCxnSpPr>
        <p:spPr>
          <a:xfrm>
            <a:off x="1584325" y="3402013"/>
            <a:ext cx="0" cy="563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13318" idx="2"/>
          </p:cNvCxnSpPr>
          <p:nvPr/>
        </p:nvCxnSpPr>
        <p:spPr>
          <a:xfrm>
            <a:off x="1584325" y="4386263"/>
            <a:ext cx="0" cy="530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文字方塊 21"/>
          <p:cNvSpPr txBox="1">
            <a:spLocks noChangeArrowheads="1"/>
          </p:cNvSpPr>
          <p:nvPr/>
        </p:nvSpPr>
        <p:spPr bwMode="auto">
          <a:xfrm>
            <a:off x="3463925" y="4860925"/>
            <a:ext cx="1936750" cy="110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200"/>
              <a:t>Virtual document contains K</a:t>
            </a:r>
            <a:endParaRPr lang="zh-TW" altLang="en-US" sz="2200"/>
          </a:p>
        </p:txBody>
      </p:sp>
      <p:cxnSp>
        <p:nvCxnSpPr>
          <p:cNvPr id="23" name="直線單箭頭接點 22"/>
          <p:cNvCxnSpPr>
            <a:stCxn id="13319" idx="3"/>
          </p:cNvCxnSpPr>
          <p:nvPr/>
        </p:nvCxnSpPr>
        <p:spPr>
          <a:xfrm>
            <a:off x="2781300" y="5310188"/>
            <a:ext cx="711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3320" idx="1"/>
            <a:endCxn id="13326" idx="3"/>
          </p:cNvCxnSpPr>
          <p:nvPr/>
        </p:nvCxnSpPr>
        <p:spPr>
          <a:xfrm flipH="1">
            <a:off x="5400675" y="5414963"/>
            <a:ext cx="5937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3941763" y="2900363"/>
            <a:ext cx="0" cy="501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3326" idx="0"/>
          </p:cNvCxnSpPr>
          <p:nvPr/>
        </p:nvCxnSpPr>
        <p:spPr>
          <a:xfrm flipV="1">
            <a:off x="4432300" y="4171950"/>
            <a:ext cx="0" cy="688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1" name="文字方塊 5"/>
          <p:cNvSpPr txBox="1">
            <a:spLocks noChangeArrowheads="1"/>
          </p:cNvSpPr>
          <p:nvPr/>
        </p:nvSpPr>
        <p:spPr bwMode="auto">
          <a:xfrm>
            <a:off x="3276600" y="2109788"/>
            <a:ext cx="1331913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200"/>
              <a:t>KSAI</a:t>
            </a:r>
          </a:p>
          <a:p>
            <a:pPr algn="ctr" eaLnBrk="1" hangingPunct="1"/>
            <a:r>
              <a:rPr lang="en-US" altLang="zh-TW" sz="2200"/>
              <a:t> index</a:t>
            </a:r>
            <a:endParaRPr lang="zh-TW" altLang="en-US" sz="2200"/>
          </a:p>
        </p:txBody>
      </p:sp>
      <p:cxnSp>
        <p:nvCxnSpPr>
          <p:cNvPr id="30" name="直線單箭頭接點 29"/>
          <p:cNvCxnSpPr>
            <a:stCxn id="13331" idx="3"/>
          </p:cNvCxnSpPr>
          <p:nvPr/>
        </p:nvCxnSpPr>
        <p:spPr>
          <a:xfrm flipV="1">
            <a:off x="4608513" y="2493963"/>
            <a:ext cx="8794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Graph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288" y="1557338"/>
            <a:ext cx="8596312" cy="4608512"/>
          </a:xfrm>
        </p:spPr>
        <p:txBody>
          <a:bodyPr/>
          <a:lstStyle/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Model structured data as an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undirected graph</a:t>
            </a:r>
            <a:r>
              <a:rPr lang="en-US" altLang="zh-TW" sz="2800" dirty="0" smtClean="0">
                <a:solidFill>
                  <a:schemeClr val="tx1"/>
                </a:solidFill>
              </a:rPr>
              <a:t>, where nodes are tuples, and the edges are primary-foreign key relationships.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Given a database D with n table.</a:t>
            </a:r>
          </a:p>
          <a:p>
            <a:pPr indent="-173736"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altLang="zh-TW" sz="2800" dirty="0" err="1" smtClean="0">
                <a:solidFill>
                  <a:schemeClr val="tx1"/>
                </a:solidFill>
              </a:rPr>
              <a:t>R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i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</a:rPr>
              <a:t>         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R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j</a:t>
            </a:r>
            <a:r>
              <a:rPr lang="en-US" altLang="zh-TW" sz="2800" dirty="0" smtClean="0">
                <a:solidFill>
                  <a:schemeClr val="tx1"/>
                </a:solidFill>
              </a:rPr>
              <a:t> :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R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 has a foreign key k which refers to the primary key of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R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j</a:t>
            </a:r>
            <a:r>
              <a:rPr lang="en-US" altLang="zh-TW" sz="2800" dirty="0" smtClean="0">
                <a:solidFill>
                  <a:schemeClr val="tx1"/>
                </a:solidFill>
              </a:rPr>
              <a:t>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1149350" y="4076700"/>
            <a:ext cx="4683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文字方塊 5"/>
          <p:cNvSpPr txBox="1">
            <a:spLocks noChangeArrowheads="1"/>
          </p:cNvSpPr>
          <p:nvPr/>
        </p:nvSpPr>
        <p:spPr bwMode="auto">
          <a:xfrm>
            <a:off x="1243013" y="3662363"/>
            <a:ext cx="287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k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579438" y="260350"/>
            <a:ext cx="8591550" cy="1066800"/>
          </a:xfrm>
        </p:spPr>
        <p:txBody>
          <a:bodyPr/>
          <a:lstStyle/>
          <a:p>
            <a:pPr eaLnBrk="1" hangingPunct="1"/>
            <a:r>
              <a:rPr lang="en-US" altLang="zh-TW" sz="4000" smtClean="0">
                <a:cs typeface="Tunga" pitchFamily="2" charset="0"/>
              </a:rPr>
              <a:t>Graph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68313" y="1512888"/>
            <a:ext cx="5492750" cy="1411287"/>
          </a:xfrm>
        </p:spPr>
        <p:txBody>
          <a:bodyPr>
            <a:normAutofit fontScale="92500"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relational table </a:t>
            </a:r>
            <a:r>
              <a:rPr lang="en-US" altLang="zh-TW" sz="2800" dirty="0" err="1" smtClean="0">
                <a:solidFill>
                  <a:schemeClr val="tx1"/>
                </a:solidFill>
              </a:rPr>
              <a:t>R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</a:rPr>
              <a:t> is called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a link table.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67357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6238"/>
            <a:ext cx="403225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美式蘇活風</Template>
  <TotalTime>1499</TotalTime>
  <Words>1004</Words>
  <Application>Microsoft Office PowerPoint</Application>
  <PresentationFormat>如螢幕大小 (4:3)</PresentationFormat>
  <Paragraphs>253</Paragraphs>
  <Slides>29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Candara</vt:lpstr>
      <vt:lpstr>新細明體</vt:lpstr>
      <vt:lpstr>Arial</vt:lpstr>
      <vt:lpstr>Tunga</vt:lpstr>
      <vt:lpstr>Tahoma</vt:lpstr>
      <vt:lpstr>Calibri</vt:lpstr>
      <vt:lpstr>Times New Roman</vt:lpstr>
      <vt:lpstr>標楷體</vt:lpstr>
      <vt:lpstr>Soho</vt:lpstr>
      <vt:lpstr>PowerPoint 簡報</vt:lpstr>
      <vt:lpstr>Outline</vt:lpstr>
      <vt:lpstr>Introduction</vt:lpstr>
      <vt:lpstr>Introduction</vt:lpstr>
      <vt:lpstr>Introduction</vt:lpstr>
      <vt:lpstr>Outline</vt:lpstr>
      <vt:lpstr>Query Processing</vt:lpstr>
      <vt:lpstr>Graph</vt:lpstr>
      <vt:lpstr>Graph</vt:lpstr>
      <vt:lpstr>Tuple Units</vt:lpstr>
      <vt:lpstr>Tuple Units</vt:lpstr>
      <vt:lpstr>Tuple Units</vt:lpstr>
      <vt:lpstr>Virtual Document</vt:lpstr>
      <vt:lpstr>Virtual Document</vt:lpstr>
      <vt:lpstr>Ranking</vt:lpstr>
      <vt:lpstr>Ranking</vt:lpstr>
      <vt:lpstr>Ranking</vt:lpstr>
      <vt:lpstr>Ranking</vt:lpstr>
      <vt:lpstr>Ranking</vt:lpstr>
      <vt:lpstr>Ranking</vt:lpstr>
      <vt:lpstr>Indexing</vt:lpstr>
      <vt:lpstr>Outline</vt:lpstr>
      <vt:lpstr>Database</vt:lpstr>
      <vt:lpstr>Search efficiency</vt:lpstr>
      <vt:lpstr>Search efficiency</vt:lpstr>
      <vt:lpstr>Search accuracy</vt:lpstr>
      <vt:lpstr>Search efficiency and accuracy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Julia</dc:creator>
  <cp:lastModifiedBy>user</cp:lastModifiedBy>
  <cp:revision>94</cp:revision>
  <cp:lastPrinted>2013-01-17T01:03:00Z</cp:lastPrinted>
  <dcterms:created xsi:type="dcterms:W3CDTF">2013-01-16T13:59:39Z</dcterms:created>
  <dcterms:modified xsi:type="dcterms:W3CDTF">2013-04-01T09:49:13Z</dcterms:modified>
</cp:coreProperties>
</file>